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69" r:id="rId4"/>
    <p:sldId id="277" r:id="rId5"/>
    <p:sldId id="276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78" r:id="rId14"/>
    <p:sldId id="258" r:id="rId15"/>
    <p:sldId id="280" r:id="rId16"/>
    <p:sldId id="272" r:id="rId17"/>
    <p:sldId id="275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4619" autoAdjust="0"/>
  </p:normalViewPr>
  <p:slideViewPr>
    <p:cSldViewPr>
      <p:cViewPr>
        <p:scale>
          <a:sx n="100" d="100"/>
          <a:sy n="100" d="100"/>
        </p:scale>
        <p:origin x="-726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C839D-B550-4F7C-9411-61FF9738DF26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87C-B751-4843-B0E1-D263E1EA4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BF303-7BF8-4C5C-A86A-E814D18C8258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13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C323A-E24F-4AA7-A6FF-FFE310AB8491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14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0F1C9B-5CD6-4651-BAFE-EF89DF93E516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15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31F1D0-BFE2-475B-9DA5-EA9EB8016B7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16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17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C323A-E24F-4AA7-A6FF-FFE310AB8491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2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C323A-E24F-4AA7-A6FF-FFE310AB8491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5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6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7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8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11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12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03C64-6B54-4006-981C-AD2F4932F928}" type="datetime1">
              <a:rPr lang="en-US"/>
              <a:pPr/>
              <a:t>3/30/2016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28713-F1DF-4834-A3C4-EFAD46B9F6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BAAD22-C4D6-419F-9827-6948B26A2687}" type="datetime1">
              <a:rPr lang="en-US"/>
              <a:pPr/>
              <a:t>3/30/2016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033F-1037-4746-8F32-EDD7458585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7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70C67-C468-45EE-8744-E39F056F881C}" type="datetime1">
              <a:rPr lang="en-US"/>
              <a:pPr/>
              <a:t>3/30/2016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B5752-846D-4A9D-96C5-35A8B5D88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095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183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046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227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4883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081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60552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37367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C7ACE-1431-4F87-B658-A576055B7799}" type="datetime1">
              <a:rPr lang="en-US"/>
              <a:pPr/>
              <a:t>3/30/2016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7202F-EEFD-46C3-BDB9-7BA22B6BF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64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58056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065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701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363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7CF98A-C2C5-44B1-94F8-D4EFB5AE33EB}" type="datetime1">
              <a:rPr lang="en-US"/>
              <a:pPr/>
              <a:t>3/30/2016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C09D8-A945-4F72-A66D-B66C036AC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953993-B16E-40E6-86A2-DD21D9489C3A}" type="datetime1">
              <a:rPr lang="en-US"/>
              <a:pPr/>
              <a:t>3/30/2016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5E7C8-E97A-4959-A57C-065BB4ADC2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1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9491-641A-41F8-91B2-704320ECB23E}" type="datetime1">
              <a:rPr lang="en-US"/>
              <a:pPr/>
              <a:t>3/30/2016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772C2-4CCE-4AC1-B709-2D30FD58C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8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F02894-5B75-486B-978B-0F6DCF6C7472}" type="datetime1">
              <a:rPr lang="en-US"/>
              <a:pPr/>
              <a:t>3/30/2016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E6242-49DF-4B06-8336-06633B6E1E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B767A-EB3C-4BFF-8309-E1D5789CCE98}" type="datetime1">
              <a:rPr lang="en-US"/>
              <a:pPr/>
              <a:t>3/30/2016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C09EC-F002-4D9B-B2A7-2650FA6422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6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BF599-EB0B-41AF-B4BF-10B3C792007A}" type="datetime1">
              <a:rPr lang="en-US"/>
              <a:pPr/>
              <a:t>3/30/2016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49CC7-CE35-4936-9F52-9A42D4A449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8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B8D9A-AA39-44AA-9D1C-7ADB64CFE614}" type="datetime1">
              <a:rPr lang="en-US"/>
              <a:pPr/>
              <a:t>3/30/2016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AE025C5-7F32-435B-A66B-DE76D1FBD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1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A566A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BFD087-EEAE-4FB2-9FB4-9F6E7B3E5B50}" type="datetime1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3/30/2016</a:t>
            </a:fld>
            <a:endParaRPr lang="en-US"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A566A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A566A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005C0D-ED71-4379-B259-296524945C6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20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8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.techsmith.com/try-camtasia/?gclid=CjwKEAiAjfq2BRDpmdHmssaW5xsSJABToP4lehHPMZMqnQ9jJEgiGCc81JHNA75kH06MJ-MUySlR6RoCOznw_wc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NEALLT%202016\Literary%20Road%20Trips\Quiet%20Don%20Tour%20-%20Demonstrational%20Video.mp4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mymaps/answer/3024396?hl=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.knightlab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builder.withgoogl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2895600"/>
            <a:ext cx="7772400" cy="1524000"/>
          </a:xfrm>
          <a:ln w="3175"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/>
              </a:rPr>
              <a:t>Literary Road Trips: GIS and Digital Mapping Tools 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endParaRPr lang="en-US" sz="2800" dirty="0">
              <a:solidFill>
                <a:schemeClr val="accent2">
                  <a:lumMod val="50000"/>
                </a:schemeClr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123" name="Subtitle 6"/>
          <p:cNvSpPr>
            <a:spLocks noGrp="1"/>
          </p:cNvSpPr>
          <p:nvPr>
            <p:ph type="subTitle" idx="1"/>
          </p:nvPr>
        </p:nvSpPr>
        <p:spPr>
          <a:xfrm>
            <a:off x="838200" y="838200"/>
            <a:ext cx="7772400" cy="152400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endParaRPr lang="en-US" sz="1900" b="1" dirty="0" smtClean="0">
              <a:solidFill>
                <a:srgbClr val="750B3D"/>
              </a:solidFill>
              <a:latin typeface="Corbel" pitchFamily="34" charset="0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750B3D"/>
                </a:solidFill>
                <a:latin typeface="Corbel" pitchFamily="34" charset="0"/>
              </a:rPr>
              <a:t>NEALLT 2016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Motivating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Students with Media, Games, and Style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Gettysburg College </a:t>
            </a:r>
            <a:endParaRPr lang="en-US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50B3D"/>
                </a:solidFill>
                <a:latin typeface="Corbel" pitchFamily="34" charset="0"/>
              </a:rPr>
              <a:t>March 18-20 </a:t>
            </a:r>
          </a:p>
          <a:p>
            <a:pPr marR="0" algn="ctr"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750B3D"/>
              </a:solidFill>
              <a:latin typeface="Corbel" pitchFamily="34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sz="2000" b="1" dirty="0">
              <a:solidFill>
                <a:srgbClr val="750B3D"/>
              </a:solidFill>
              <a:latin typeface="Corbel" pitchFamily="34" charset="0"/>
            </a:endParaRPr>
          </a:p>
          <a:p>
            <a:pPr marR="0" algn="ctr" eaLnBrk="1" hangingPunct="1">
              <a:lnSpc>
                <a:spcPct val="50000"/>
              </a:lnSpc>
              <a:spcBef>
                <a:spcPct val="0"/>
              </a:spcBef>
            </a:pPr>
            <a:endParaRPr lang="en-US" sz="1900" dirty="0"/>
          </a:p>
          <a:p>
            <a:pPr marR="0" algn="ctr" eaLnBrk="1" hangingPunct="1">
              <a:lnSpc>
                <a:spcPct val="50000"/>
              </a:lnSpc>
              <a:spcBef>
                <a:spcPct val="0"/>
              </a:spcBef>
            </a:pPr>
            <a:endParaRPr lang="en-US" sz="1900" dirty="0" smtClean="0"/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295400" y="4876800"/>
            <a:ext cx="701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EA157A">
                    <a:lumMod val="50000"/>
                  </a:srgbClr>
                </a:solidFill>
                <a:latin typeface="Corbel" pitchFamily="34" charset="0"/>
              </a:rPr>
              <a:t>Luba Iskold </a:t>
            </a:r>
            <a:r>
              <a:rPr lang="en-US" sz="2000" b="1" dirty="0">
                <a:solidFill>
                  <a:srgbClr val="EA157A">
                    <a:lumMod val="50000"/>
                  </a:srgbClr>
                </a:solidFill>
                <a:latin typeface="Corbel" pitchFamily="34" charset="0"/>
              </a:rPr>
              <a:t/>
            </a:r>
            <a:br>
              <a:rPr lang="en-US" sz="2000" b="1" dirty="0">
                <a:solidFill>
                  <a:srgbClr val="EA157A">
                    <a:lumMod val="50000"/>
                  </a:srgbClr>
                </a:solidFill>
                <a:latin typeface="Corbel" pitchFamily="34" charset="0"/>
              </a:rPr>
            </a:br>
            <a:r>
              <a:rPr lang="en-US" sz="2000" b="1" dirty="0">
                <a:solidFill>
                  <a:srgbClr val="EA157A">
                    <a:lumMod val="50000"/>
                  </a:srgbClr>
                </a:solidFill>
                <a:latin typeface="Corbel" pitchFamily="34" charset="0"/>
              </a:rPr>
              <a:t>Muhlenberg College</a:t>
            </a:r>
          </a:p>
        </p:txBody>
      </p:sp>
    </p:spTree>
    <p:extLst>
      <p:ext uri="{BB962C8B-B14F-4D97-AF65-F5344CB8AC3E}">
        <p14:creationId xmlns:p14="http://schemas.microsoft.com/office/powerpoint/2010/main" val="11759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algn="ctr"/>
            <a:r>
              <a:rPr lang="en-US" sz="2800" b="1" i="1" dirty="0" smtClean="0">
                <a:solidFill>
                  <a:schemeClr val="accent2"/>
                </a:solidFill>
              </a:rPr>
              <a:t>And Quiet Flows the Don </a:t>
            </a:r>
            <a:r>
              <a:rPr lang="en-US" sz="2800" b="1" dirty="0" smtClean="0">
                <a:solidFill>
                  <a:schemeClr val="accent2"/>
                </a:solidFill>
              </a:rPr>
              <a:t>Virtual Tour:  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Student Research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E7C8-E97A-4959-A57C-065BB4ADC24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C:\Users\PALLC\Desktop\Google Earth Guide Images\TEM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2933700" cy="4343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865" y="1920875"/>
            <a:ext cx="319127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accent2"/>
                </a:solidFill>
              </a:rPr>
              <a:t>User Guide: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11</a:t>
            </a:fld>
            <a:endParaRPr lang="en-US">
              <a:solidFill>
                <a:srgbClr val="4A566A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4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31432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accent2"/>
                </a:solidFill>
              </a:rPr>
              <a:t>Video Recording: </a:t>
            </a:r>
            <a:r>
              <a:rPr lang="en-US" sz="2800" b="1" dirty="0" err="1" smtClean="0">
                <a:solidFill>
                  <a:schemeClr val="accent2"/>
                </a:solidFill>
              </a:rPr>
              <a:t>CamTasia</a:t>
            </a:r>
            <a:r>
              <a:rPr lang="en-US" sz="2800" b="1" dirty="0" smtClean="0">
                <a:solidFill>
                  <a:schemeClr val="accent2"/>
                </a:solidFill>
              </a:rPr>
              <a:t> Studio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Camtasia</a:t>
            </a:r>
            <a:r>
              <a:rPr lang="en-US" dirty="0" smtClean="0"/>
              <a:t> </a:t>
            </a:r>
          </a:p>
          <a:p>
            <a:r>
              <a:rPr lang="en-US" sz="2000" b="1" dirty="0" smtClean="0"/>
              <a:t>Lets to produce/edit videos in one app </a:t>
            </a:r>
          </a:p>
          <a:p>
            <a:r>
              <a:rPr lang="en-US" sz="2000" b="1" dirty="0" smtClean="0"/>
              <a:t>Records on-screen activity</a:t>
            </a:r>
          </a:p>
          <a:p>
            <a:r>
              <a:rPr lang="en-US" sz="2000" b="1" dirty="0" smtClean="0"/>
              <a:t>Adds imported media</a:t>
            </a:r>
          </a:p>
          <a:p>
            <a:r>
              <a:rPr lang="en-US" sz="2000" b="1" dirty="0" smtClean="0"/>
              <a:t>Creates interactive content</a:t>
            </a:r>
          </a:p>
          <a:p>
            <a:r>
              <a:rPr lang="en-US" sz="2000" b="1" dirty="0" smtClean="0"/>
              <a:t>Allows sharing high-quality HD video</a:t>
            </a:r>
          </a:p>
          <a:p>
            <a:pPr lvl="0">
              <a:buNone/>
            </a:pPr>
            <a:endParaRPr lang="en-US" sz="2000" b="1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12</a:t>
            </a:fld>
            <a:endParaRPr lang="en-US">
              <a:solidFill>
                <a:srgbClr val="4A566A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35" y="3352800"/>
            <a:ext cx="3261379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31432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accent2"/>
                </a:solidFill>
              </a:rPr>
              <a:t>Literary Road Trip: </a:t>
            </a:r>
            <a:r>
              <a:rPr lang="en-US" sz="2800" b="1" i="1" dirty="0" smtClean="0">
                <a:solidFill>
                  <a:schemeClr val="accent2"/>
                </a:solidFill>
              </a:rPr>
              <a:t>Quiet Don </a:t>
            </a:r>
            <a:r>
              <a:rPr lang="en-US" sz="2800" b="1" dirty="0" smtClean="0">
                <a:solidFill>
                  <a:schemeClr val="accent2"/>
                </a:solidFill>
              </a:rPr>
              <a:t>Demo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13</a:t>
            </a:fld>
            <a:endParaRPr lang="en-US">
              <a:solidFill>
                <a:srgbClr val="4A566A"/>
              </a:solidFill>
            </a:endParaRPr>
          </a:p>
        </p:txBody>
      </p:sp>
      <p:pic>
        <p:nvPicPr>
          <p:cNvPr id="7" name="Quiet Don Tour - Demonstrational Vide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6764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3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endParaRPr lang="en-US" sz="3600" b="1" dirty="0" smtClean="0">
              <a:solidFill>
                <a:srgbClr val="D51DB2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8077200" cy="12192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Clr>
                <a:srgbClr val="D51DB2"/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Exit Student Survey</a:t>
            </a:r>
          </a:p>
          <a:p>
            <a:pPr marL="0" indent="0" eaLnBrk="1" hangingPunct="1">
              <a:lnSpc>
                <a:spcPct val="90000"/>
              </a:lnSpc>
              <a:buClr>
                <a:srgbClr val="D51DB2"/>
              </a:buClr>
              <a:buNone/>
            </a:pPr>
            <a:r>
              <a:rPr lang="en-US" sz="1600" b="1" dirty="0" smtClean="0">
                <a:latin typeface="+mj-lt"/>
              </a:rPr>
              <a:t> Judgments were made on a 5-point scale (5 = strongly agree, 1 = strongly disagree); n = 14  </a:t>
            </a:r>
            <a:r>
              <a:rPr lang="en-US" sz="1400" b="1" dirty="0" smtClean="0">
                <a:latin typeface="+mj-lt"/>
              </a:rPr>
              <a:t>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Clr>
                <a:srgbClr val="FEB80A"/>
              </a:buClr>
              <a:buFont typeface="Wingdings 2" pitchFamily="18" charset="2"/>
              <a:buNone/>
            </a:pPr>
            <a:endParaRPr lang="en-US" sz="20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388A05-FA96-4B62-8D98-8E0298F081AE}" type="slidenum">
              <a:rPr lang="en-US">
                <a:solidFill>
                  <a:srgbClr val="4A566A"/>
                </a:solidFill>
              </a:rPr>
              <a:pPr eaLnBrk="1" hangingPunct="1"/>
              <a:t>14</a:t>
            </a:fld>
            <a:endParaRPr lang="en-US" dirty="0">
              <a:solidFill>
                <a:srgbClr val="4A566A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278251"/>
              </p:ext>
            </p:extLst>
          </p:nvPr>
        </p:nvGraphicFramePr>
        <p:xfrm>
          <a:off x="1219200" y="1219200"/>
          <a:ext cx="7162800" cy="5885902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6045464"/>
                <a:gridCol w="1117336"/>
              </a:tblGrid>
              <a:tr h="42671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Question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Mean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work on the project helped me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1.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specific aspects of the Cossack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culture</a:t>
                      </a:r>
                      <a:r>
                        <a:rPr lang="en-US" sz="18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</a:rPr>
                        <a:t>4.44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2.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 the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historical context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</a:t>
                      </a: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Quiet Don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better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4.44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3.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Spend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time thinking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 the assigned topic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4.63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Consumed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 much time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 to other assignments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2.22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5.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from my peers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class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4.33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6.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Overall, the Literary Trip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is useful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RUS 402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4.52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9094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7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.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collaborative work with a partner(s)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 productive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4.00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8.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interested in using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 Earth with other readings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4.22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22123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9. 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The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project can be expanded 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in the future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4.63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4761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1295401"/>
            <a:ext cx="76962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>
                <a:solidFill>
                  <a:srgbClr val="D51DB2"/>
                </a:solidFill>
              </a:rPr>
              <a:t/>
            </a:r>
            <a:br>
              <a:rPr lang="en-US" sz="3200" b="1" dirty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>
                <a:solidFill>
                  <a:srgbClr val="D51DB2"/>
                </a:solidFill>
              </a:rPr>
              <a:t/>
            </a:r>
            <a:br>
              <a:rPr lang="en-US" sz="3200" b="1" dirty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>
                <a:solidFill>
                  <a:srgbClr val="D51DB2"/>
                </a:solidFill>
              </a:rPr>
              <a:t/>
            </a:r>
            <a:br>
              <a:rPr lang="en-US" sz="3200" b="1" dirty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>
                <a:solidFill>
                  <a:srgbClr val="D51DB2"/>
                </a:solidFill>
              </a:rPr>
              <a:t/>
            </a:r>
            <a:br>
              <a:rPr lang="en-US" sz="3200" b="1" dirty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>
                <a:solidFill>
                  <a:srgbClr val="D51DB2"/>
                </a:solidFill>
              </a:rPr>
              <a:t/>
            </a:r>
            <a:br>
              <a:rPr lang="en-US" sz="3200" b="1" dirty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>
                <a:solidFill>
                  <a:srgbClr val="D51DB2"/>
                </a:solidFill>
              </a:rPr>
              <a:t/>
            </a:r>
            <a:br>
              <a:rPr lang="en-US" sz="3200" b="1" dirty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>
                <a:solidFill>
                  <a:srgbClr val="D51DB2"/>
                </a:solidFill>
              </a:rPr>
              <a:t/>
            </a:r>
            <a:br>
              <a:rPr lang="en-US" sz="3200" b="1" dirty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>
                <a:solidFill>
                  <a:srgbClr val="D51DB2"/>
                </a:solidFill>
              </a:rPr>
              <a:t/>
            </a:r>
            <a:br>
              <a:rPr lang="en-US" sz="3200" b="1" dirty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>
                <a:solidFill>
                  <a:srgbClr val="D51DB2"/>
                </a:solidFill>
              </a:rPr>
              <a:t/>
            </a:r>
            <a:br>
              <a:rPr lang="en-US" sz="3200" b="1" dirty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>
                <a:solidFill>
                  <a:srgbClr val="D51DB2"/>
                </a:solidFill>
              </a:rPr>
              <a:t/>
            </a:r>
            <a:br>
              <a:rPr lang="en-US" sz="3200" b="1" dirty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>
                <a:solidFill>
                  <a:srgbClr val="D51DB2"/>
                </a:solidFill>
              </a:rPr>
              <a:t/>
            </a:r>
            <a:br>
              <a:rPr lang="en-US" sz="3200" b="1" dirty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>
                <a:solidFill>
                  <a:srgbClr val="D51DB2"/>
                </a:solidFill>
              </a:rPr>
              <a:t/>
            </a:r>
            <a:br>
              <a:rPr lang="en-US" sz="3200" b="1" dirty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>
                <a:solidFill>
                  <a:srgbClr val="D51DB2"/>
                </a:solidFill>
              </a:rPr>
              <a:t/>
            </a:r>
            <a:br>
              <a:rPr lang="en-US" sz="3200" b="1" dirty="0">
                <a:solidFill>
                  <a:srgbClr val="D51DB2"/>
                </a:solidFill>
              </a:rPr>
            </a:br>
            <a:r>
              <a:rPr lang="en-US" sz="3200" b="1" dirty="0" smtClean="0">
                <a:solidFill>
                  <a:srgbClr val="D51DB2"/>
                </a:solidFill>
              </a:rPr>
              <a:t/>
            </a:r>
            <a:br>
              <a:rPr lang="en-US" sz="3200" b="1" dirty="0" smtClean="0">
                <a:solidFill>
                  <a:srgbClr val="D51DB2"/>
                </a:solidFill>
              </a:rPr>
            </a:br>
            <a:r>
              <a:rPr lang="en-US" sz="3200" b="1" dirty="0">
                <a:solidFill>
                  <a:srgbClr val="D51DB2"/>
                </a:solidFill>
              </a:rPr>
              <a:t/>
            </a:r>
            <a:br>
              <a:rPr lang="en-US" sz="3200" b="1" dirty="0">
                <a:solidFill>
                  <a:srgbClr val="D51DB2"/>
                </a:solidFill>
              </a:rPr>
            </a:br>
            <a:r>
              <a:rPr lang="en-US" sz="3100" b="1" dirty="0" smtClean="0">
                <a:solidFill>
                  <a:srgbClr val="D51DB2"/>
                </a:solidFill>
              </a:rPr>
              <a:t>Academic </a:t>
            </a:r>
            <a:r>
              <a:rPr lang="en-US" sz="3100" b="1" dirty="0">
                <a:solidFill>
                  <a:srgbClr val="D51DB2"/>
                </a:solidFill>
              </a:rPr>
              <a:t>Benefits</a:t>
            </a:r>
            <a:br>
              <a:rPr lang="en-US" sz="3100" b="1" dirty="0">
                <a:solidFill>
                  <a:srgbClr val="D51DB2"/>
                </a:solidFill>
              </a:rPr>
            </a:b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endParaRPr lang="en-US" sz="3200" b="1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458200" cy="4648200"/>
          </a:xfrm>
        </p:spPr>
        <p:txBody>
          <a:bodyPr/>
          <a:lstStyle/>
          <a:p>
            <a:pPr marL="366713" lvl="1" indent="0" eaLnBrk="1" hangingPunct="1">
              <a:buClr>
                <a:srgbClr val="D51DB2"/>
              </a:buClr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366713" lvl="1" indent="0" eaLnBrk="1" hangingPunct="1">
              <a:buClr>
                <a:srgbClr val="D51DB2"/>
              </a:buClr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+mj-lt"/>
              </a:rPr>
              <a:t>Students:</a:t>
            </a:r>
          </a:p>
          <a:p>
            <a:pPr lvl="1" eaLnBrk="1" hangingPunct="1">
              <a:buClr>
                <a:srgbClr val="D51DB2"/>
              </a:buClr>
            </a:pPr>
            <a:r>
              <a:rPr lang="en-US" sz="1800" b="1" dirty="0" smtClean="0">
                <a:latin typeface="+mj-lt"/>
              </a:rPr>
              <a:t>Collaborated with peers</a:t>
            </a:r>
          </a:p>
          <a:p>
            <a:pPr lvl="1" eaLnBrk="1" hangingPunct="1">
              <a:buClr>
                <a:srgbClr val="D51DB2"/>
              </a:buClr>
            </a:pPr>
            <a:r>
              <a:rPr lang="en-US" sz="1800" b="1" dirty="0">
                <a:latin typeface="+mj-lt"/>
              </a:rPr>
              <a:t>Integrated </a:t>
            </a:r>
            <a:r>
              <a:rPr lang="en-US" sz="1800" b="1" dirty="0" smtClean="0">
                <a:latin typeface="+mj-lt"/>
              </a:rPr>
              <a:t>peers’ </a:t>
            </a:r>
            <a:r>
              <a:rPr lang="en-US" sz="1800" b="1" dirty="0">
                <a:latin typeface="+mj-lt"/>
              </a:rPr>
              <a:t>perspectives into </a:t>
            </a:r>
            <a:r>
              <a:rPr lang="en-US" sz="1800" b="1" dirty="0" smtClean="0">
                <a:latin typeface="+mj-lt"/>
              </a:rPr>
              <a:t>own </a:t>
            </a:r>
            <a:r>
              <a:rPr lang="en-US" sz="1800" b="1" dirty="0">
                <a:latin typeface="+mj-lt"/>
              </a:rPr>
              <a:t>learning experience</a:t>
            </a:r>
          </a:p>
          <a:p>
            <a:pPr lvl="1" eaLnBrk="1" hangingPunct="1">
              <a:buClr>
                <a:srgbClr val="D51DB2"/>
              </a:buClr>
            </a:pPr>
            <a:r>
              <a:rPr lang="en-US" sz="1800" b="1" dirty="0" smtClean="0">
                <a:latin typeface="+mj-lt"/>
              </a:rPr>
              <a:t>Spent more time on the assigned topic</a:t>
            </a:r>
          </a:p>
          <a:p>
            <a:pPr lvl="1" eaLnBrk="1" hangingPunct="1">
              <a:buClr>
                <a:srgbClr val="D51DB2"/>
              </a:buClr>
            </a:pPr>
            <a:r>
              <a:rPr lang="en-US" sz="1800" b="1" dirty="0">
                <a:latin typeface="+mj-lt"/>
              </a:rPr>
              <a:t>Developed critical thinking </a:t>
            </a:r>
            <a:r>
              <a:rPr lang="en-US" sz="1800" b="1" dirty="0" smtClean="0">
                <a:latin typeface="+mj-lt"/>
              </a:rPr>
              <a:t>skills</a:t>
            </a:r>
          </a:p>
          <a:p>
            <a:pPr lvl="1" eaLnBrk="1" hangingPunct="1">
              <a:buClr>
                <a:srgbClr val="D51DB2"/>
              </a:buClr>
            </a:pPr>
            <a:r>
              <a:rPr lang="en-US" sz="1800" b="1" dirty="0" smtClean="0">
                <a:latin typeface="+mj-lt"/>
              </a:rPr>
              <a:t>Were motivated since they knew others will see their work</a:t>
            </a:r>
          </a:p>
          <a:p>
            <a:pPr lvl="1" eaLnBrk="1" hangingPunct="1">
              <a:buClr>
                <a:srgbClr val="D51DB2"/>
              </a:buClr>
            </a:pPr>
            <a:r>
              <a:rPr lang="en-US" sz="1800" b="1" dirty="0" smtClean="0">
                <a:latin typeface="+mj-lt"/>
              </a:rPr>
              <a:t>Uploaded images, PPTs, PDFs, web links, video</a:t>
            </a:r>
          </a:p>
          <a:p>
            <a:pPr marL="393700" lvl="1" indent="0" eaLnBrk="1" hangingPunct="1">
              <a:buClr>
                <a:srgbClr val="D51DB2"/>
              </a:buClr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Faculty:</a:t>
            </a:r>
            <a:endParaRPr lang="en-US" sz="2000" b="1" dirty="0">
              <a:solidFill>
                <a:schemeClr val="accent2"/>
              </a:solidFill>
              <a:latin typeface="+mj-lt"/>
            </a:endParaRPr>
          </a:p>
          <a:p>
            <a:pPr marL="0" indent="0" eaLnBrk="1" hangingPunct="1">
              <a:buClr>
                <a:srgbClr val="D51DB2"/>
              </a:buClr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          Materials can be: </a:t>
            </a:r>
          </a:p>
          <a:p>
            <a:pPr marL="0" indent="0" eaLnBrk="1" hangingPunct="1">
              <a:buClr>
                <a:srgbClr val="D51DB2"/>
              </a:buClr>
              <a:buNone/>
            </a:pPr>
            <a:r>
              <a:rPr lang="en-US" sz="2000" b="1" dirty="0">
                <a:latin typeface="+mj-lt"/>
              </a:rPr>
              <a:t>	</a:t>
            </a:r>
            <a:r>
              <a:rPr lang="en-US" sz="2000" b="1" dirty="0" smtClean="0">
                <a:latin typeface="+mj-lt"/>
              </a:rPr>
              <a:t>	</a:t>
            </a:r>
            <a:r>
              <a:rPr lang="en-US" sz="1800" b="1" dirty="0" smtClean="0">
                <a:latin typeface="+mj-lt"/>
              </a:rPr>
              <a:t>Accessed online</a:t>
            </a:r>
          </a:p>
          <a:p>
            <a:pPr marL="0" indent="0" eaLnBrk="1" hangingPunct="1">
              <a:buClr>
                <a:srgbClr val="D51DB2"/>
              </a:buClr>
              <a:buNone/>
            </a:pPr>
            <a:r>
              <a:rPr lang="en-US" sz="1800" b="1" dirty="0" smtClean="0">
                <a:latin typeface="+mj-lt"/>
              </a:rPr>
              <a:t>		Edited &amp; expended in the future</a:t>
            </a:r>
          </a:p>
          <a:p>
            <a:pPr marL="0" indent="0" eaLnBrk="1" hangingPunct="1">
              <a:buClr>
                <a:srgbClr val="D51DB2"/>
              </a:buClr>
              <a:buNone/>
            </a:pPr>
            <a:r>
              <a:rPr lang="en-US" sz="1800" b="1" dirty="0">
                <a:latin typeface="+mj-lt"/>
              </a:rPr>
              <a:t>	</a:t>
            </a:r>
            <a:r>
              <a:rPr lang="en-US" sz="1800" b="1" dirty="0" smtClean="0">
                <a:latin typeface="+mj-lt"/>
              </a:rPr>
              <a:t>	Used for flipped/hybrid/online teaching</a:t>
            </a:r>
            <a:endParaRPr lang="en-US" sz="1800" dirty="0">
              <a:latin typeface="+mj-lt"/>
            </a:endParaRPr>
          </a:p>
          <a:p>
            <a:pPr eaLnBrk="1" hangingPunct="1">
              <a:lnSpc>
                <a:spcPct val="150000"/>
              </a:lnSpc>
              <a:buClr>
                <a:srgbClr val="D51DB2"/>
              </a:buClr>
            </a:pPr>
            <a:endParaRPr lang="en-US" sz="2000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DC78F5-A303-456D-8196-3E0F689AE500}" type="slidenum">
              <a:rPr lang="en-US">
                <a:solidFill>
                  <a:srgbClr val="4A566A"/>
                </a:solidFill>
              </a:rPr>
              <a:pPr eaLnBrk="1" hangingPunct="1"/>
              <a:t>15</a:t>
            </a:fld>
            <a:endParaRPr lang="en-US" dirty="0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0668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>
                <a:solidFill>
                  <a:srgbClr val="D51DB2"/>
                </a:solidFill>
              </a:rPr>
              <a:t/>
            </a:r>
            <a:br>
              <a:rPr lang="en-US" sz="3600" b="1" dirty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>
                <a:solidFill>
                  <a:srgbClr val="D51DB2"/>
                </a:solidFill>
              </a:rPr>
              <a:t/>
            </a:r>
            <a:br>
              <a:rPr lang="en-US" sz="3600" b="1" dirty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>
                <a:solidFill>
                  <a:srgbClr val="D51DB2"/>
                </a:solidFill>
              </a:rPr>
              <a:t/>
            </a:r>
            <a:br>
              <a:rPr lang="en-US" sz="3600" b="1" dirty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>
                <a:solidFill>
                  <a:srgbClr val="D51DB2"/>
                </a:solidFill>
              </a:rPr>
              <a:t/>
            </a:r>
            <a:br>
              <a:rPr lang="en-US" sz="3600" b="1" dirty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>
                <a:solidFill>
                  <a:srgbClr val="D51DB2"/>
                </a:solidFill>
              </a:rPr>
              <a:t/>
            </a:r>
            <a:br>
              <a:rPr lang="en-US" sz="3600" b="1" dirty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>
                <a:solidFill>
                  <a:srgbClr val="D51DB2"/>
                </a:solidFill>
              </a:rPr>
              <a:t/>
            </a:r>
            <a:br>
              <a:rPr lang="en-US" sz="3600" b="1" dirty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2800" b="1" dirty="0" smtClean="0">
                <a:solidFill>
                  <a:srgbClr val="D51DB2"/>
                </a:solidFill>
              </a:rPr>
              <a:t>Discussion: How can we use</a:t>
            </a:r>
            <a:br>
              <a:rPr lang="en-US" sz="2800" b="1" dirty="0" smtClean="0">
                <a:solidFill>
                  <a:srgbClr val="D51DB2"/>
                </a:solidFill>
              </a:rPr>
            </a:br>
            <a:r>
              <a:rPr lang="en-US" sz="2800" b="1" smtClean="0">
                <a:solidFill>
                  <a:srgbClr val="D51DB2"/>
                </a:solidFill>
              </a:rPr>
              <a:t>Literary Road Trips </a:t>
            </a:r>
            <a:r>
              <a:rPr lang="en-US" sz="2800" b="1" dirty="0" smtClean="0">
                <a:solidFill>
                  <a:srgbClr val="D51DB2"/>
                </a:solidFill>
              </a:rPr>
              <a:t>Effectively?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799"/>
          </a:xfrm>
        </p:spPr>
        <p:txBody>
          <a:bodyPr/>
          <a:lstStyle/>
          <a:p>
            <a:pPr eaLnBrk="1" hangingPunct="1">
              <a:buClr>
                <a:srgbClr val="D51DB2"/>
              </a:buClr>
            </a:pPr>
            <a:endParaRPr lang="en-US" sz="2000" b="1" dirty="0" smtClean="0">
              <a:latin typeface="+mj-lt"/>
            </a:endParaRPr>
          </a:p>
          <a:p>
            <a:pPr eaLnBrk="1" hangingPunct="1">
              <a:buClr>
                <a:srgbClr val="D51DB2"/>
              </a:buClr>
            </a:pPr>
            <a:r>
              <a:rPr lang="en-US" sz="2000" b="1" dirty="0" smtClean="0">
                <a:latin typeface="+mj-lt"/>
              </a:rPr>
              <a:t>Use projects that </a:t>
            </a:r>
            <a:r>
              <a:rPr lang="en-US" sz="2000" b="1" dirty="0">
                <a:latin typeface="+mj-lt"/>
              </a:rPr>
              <a:t>support course </a:t>
            </a:r>
            <a:r>
              <a:rPr lang="en-US" sz="2000" b="1" dirty="0" smtClean="0">
                <a:latin typeface="+mj-lt"/>
              </a:rPr>
              <a:t>objectives</a:t>
            </a:r>
          </a:p>
          <a:p>
            <a:pPr eaLnBrk="1" hangingPunct="1">
              <a:buClr>
                <a:srgbClr val="D51DB2"/>
              </a:buClr>
            </a:pPr>
            <a:r>
              <a:rPr lang="en-US" sz="2000" b="1" dirty="0">
                <a:latin typeface="+mj-lt"/>
              </a:rPr>
              <a:t>Develop brief tasks tied to topics covered in class</a:t>
            </a:r>
          </a:p>
          <a:p>
            <a:pPr eaLnBrk="1" hangingPunct="1">
              <a:buClr>
                <a:srgbClr val="D51DB2"/>
              </a:buClr>
            </a:pPr>
            <a:r>
              <a:rPr lang="en-US" sz="2000" b="1" dirty="0" smtClean="0">
                <a:latin typeface="+mj-lt"/>
              </a:rPr>
              <a:t>Explain </a:t>
            </a:r>
            <a:r>
              <a:rPr lang="en-US" sz="2000" b="1" dirty="0">
                <a:latin typeface="+mj-lt"/>
              </a:rPr>
              <a:t>the connection to students</a:t>
            </a:r>
          </a:p>
          <a:p>
            <a:pPr eaLnBrk="1" hangingPunct="1">
              <a:buClr>
                <a:srgbClr val="D51DB2"/>
              </a:buClr>
            </a:pPr>
            <a:r>
              <a:rPr lang="en-US" sz="2000" b="1" dirty="0" smtClean="0">
                <a:latin typeface="+mj-lt"/>
              </a:rPr>
              <a:t>Discuss upcoming projects and potential problems</a:t>
            </a:r>
          </a:p>
          <a:p>
            <a:pPr eaLnBrk="1" hangingPunct="1">
              <a:buClr>
                <a:srgbClr val="D51DB2"/>
              </a:buClr>
            </a:pPr>
            <a:r>
              <a:rPr lang="en-US" sz="2000" b="1" dirty="0" smtClean="0">
                <a:latin typeface="+mj-lt"/>
              </a:rPr>
              <a:t>Specify expected quality of student submissions </a:t>
            </a:r>
          </a:p>
          <a:p>
            <a:pPr eaLnBrk="1" hangingPunct="1">
              <a:buClr>
                <a:srgbClr val="D51DB2"/>
              </a:buClr>
            </a:pPr>
            <a:r>
              <a:rPr lang="en-US" sz="2000" b="1" dirty="0" smtClean="0">
                <a:latin typeface="+mj-lt"/>
              </a:rPr>
              <a:t>Consider showing/discussing projects in class</a:t>
            </a:r>
          </a:p>
          <a:p>
            <a:pPr eaLnBrk="1" hangingPunct="1">
              <a:buClr>
                <a:srgbClr val="D51DB2"/>
              </a:buClr>
            </a:pPr>
            <a:r>
              <a:rPr lang="en-US" sz="2000" b="1" dirty="0" smtClean="0">
                <a:latin typeface="+mj-lt"/>
              </a:rPr>
              <a:t>Ask students to evaluate what makes a good virtual tour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696F96-EE6D-44C4-BED7-3363CCCBF876}" type="slidenum">
              <a:rPr lang="en-US">
                <a:solidFill>
                  <a:srgbClr val="4A566A"/>
                </a:solidFill>
              </a:rPr>
              <a:pPr eaLnBrk="1" hangingPunct="1"/>
              <a:t>16</a:t>
            </a:fld>
            <a:endParaRPr lang="en-US" dirty="0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31432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accent2"/>
                </a:solidFill>
              </a:rPr>
              <a:t>Contact Information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2800" b="1" dirty="0" err="1" smtClean="0">
                <a:solidFill>
                  <a:schemeClr val="accent2"/>
                </a:solidFill>
                <a:latin typeface="+mj-lt"/>
              </a:rPr>
              <a:t>Luba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 Iskold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+mj-lt"/>
              </a:rPr>
              <a:t>Professor of Russian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+mj-lt"/>
              </a:rPr>
              <a:t>Director Language Learning Center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Muhlenberg College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70000"/>
              </a:lnSpc>
              <a:buFontTx/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70000"/>
              </a:lnSpc>
              <a:buFontTx/>
              <a:buNone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Phone: 484-664-3516</a:t>
            </a:r>
            <a:br>
              <a:rPr lang="en-US" sz="2000" b="1" dirty="0" smtClean="0">
                <a:solidFill>
                  <a:schemeClr val="accent2"/>
                </a:solidFill>
              </a:rPr>
            </a:br>
            <a:endParaRPr lang="en-US" sz="2000" b="1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E-mail: 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iskold@muhlenber.edu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endParaRPr lang="en-US" sz="2800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sz="210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17</a:t>
            </a:fld>
            <a:endParaRPr lang="en-US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rgbClr val="D51DB2"/>
                </a:solidFill>
              </a:rPr>
              <a:t>Presentation 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438"/>
          </a:xfrm>
        </p:spPr>
        <p:txBody>
          <a:bodyPr>
            <a:normAutofit/>
          </a:bodyPr>
          <a:lstStyle/>
          <a:p>
            <a:pPr eaLnBrk="1" hangingPunct="1">
              <a:buClr>
                <a:srgbClr val="D51DB2"/>
              </a:buClr>
            </a:pPr>
            <a:r>
              <a:rPr lang="en-US" sz="2000" b="1" dirty="0" smtClean="0"/>
              <a:t>Background</a:t>
            </a:r>
          </a:p>
          <a:p>
            <a:pPr eaLnBrk="1" hangingPunct="1">
              <a:buClr>
                <a:srgbClr val="D51DB2"/>
              </a:buClr>
            </a:pPr>
            <a:r>
              <a:rPr lang="en-US" sz="2000" b="1" dirty="0" smtClean="0"/>
              <a:t>Why use Literary Road Trips?</a:t>
            </a:r>
          </a:p>
          <a:p>
            <a:pPr eaLnBrk="1" hangingPunct="1">
              <a:buClr>
                <a:srgbClr val="D51DB2"/>
              </a:buClr>
            </a:pPr>
            <a:r>
              <a:rPr lang="en-US" sz="2000" b="1" dirty="0" smtClean="0"/>
              <a:t>Software Options</a:t>
            </a:r>
          </a:p>
          <a:p>
            <a:pPr eaLnBrk="1" hangingPunct="1">
              <a:buClr>
                <a:srgbClr val="D51DB2"/>
              </a:buClr>
            </a:pPr>
            <a:r>
              <a:rPr lang="en-US" sz="2000" b="1" dirty="0" smtClean="0"/>
              <a:t>Examples of Student Work</a:t>
            </a:r>
          </a:p>
          <a:p>
            <a:pPr eaLnBrk="1" hangingPunct="1">
              <a:buClr>
                <a:srgbClr val="D51DB2"/>
              </a:buClr>
            </a:pPr>
            <a:r>
              <a:rPr lang="en-US" sz="2000" b="1" dirty="0" smtClean="0"/>
              <a:t>Student Guide</a:t>
            </a:r>
          </a:p>
          <a:p>
            <a:pPr eaLnBrk="1" hangingPunct="1">
              <a:buClr>
                <a:srgbClr val="D51DB2"/>
              </a:buClr>
            </a:pPr>
            <a:r>
              <a:rPr lang="en-US" sz="2000" b="1" dirty="0" smtClean="0"/>
              <a:t>Project Demo</a:t>
            </a:r>
          </a:p>
          <a:p>
            <a:pPr eaLnBrk="1" hangingPunct="1">
              <a:buClr>
                <a:srgbClr val="D51DB2"/>
              </a:buClr>
            </a:pPr>
            <a:r>
              <a:rPr lang="en-US" sz="2000" b="1" dirty="0" smtClean="0"/>
              <a:t>Findings </a:t>
            </a:r>
            <a:r>
              <a:rPr lang="en-US" sz="2000" b="1" dirty="0"/>
              <a:t>from Student </a:t>
            </a:r>
            <a:r>
              <a:rPr lang="en-US" sz="2000" b="1" dirty="0" smtClean="0"/>
              <a:t>Surveys</a:t>
            </a:r>
          </a:p>
          <a:p>
            <a:pPr eaLnBrk="1" hangingPunct="1">
              <a:buClr>
                <a:srgbClr val="D51DB2"/>
              </a:buClr>
            </a:pPr>
            <a:r>
              <a:rPr lang="en-US" sz="2000" b="1" dirty="0" smtClean="0"/>
              <a:t>Discussion &amp; Conclusions</a:t>
            </a:r>
          </a:p>
          <a:p>
            <a:pPr eaLnBrk="1" hangingPunct="1">
              <a:lnSpc>
                <a:spcPct val="150000"/>
              </a:lnSpc>
              <a:buClr>
                <a:srgbClr val="FEB80A"/>
              </a:buClr>
              <a:buFont typeface="Wingdings 2" pitchFamily="18" charset="2"/>
              <a:buNone/>
            </a:pPr>
            <a:endParaRPr lang="en-US" sz="20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388A05-FA96-4B62-8D98-8E0298F081AE}" type="slidenum">
              <a:rPr lang="en-US">
                <a:solidFill>
                  <a:srgbClr val="4A566A"/>
                </a:solidFill>
              </a:rPr>
              <a:pPr eaLnBrk="1" hangingPunct="1"/>
              <a:t>2</a:t>
            </a:fld>
            <a:endParaRPr lang="en-US" dirty="0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Research on New Literary Hybrids 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in the Age of MM Expression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305800" cy="4389437"/>
          </a:xfrm>
        </p:spPr>
        <p:txBody>
          <a:bodyPr/>
          <a:lstStyle/>
          <a:p>
            <a:r>
              <a:rPr lang="en-US" sz="2000" b="1" dirty="0" smtClean="0"/>
              <a:t>Maps present  a means of visualization of knowledge</a:t>
            </a:r>
          </a:p>
          <a:p>
            <a:r>
              <a:rPr lang="en-US" sz="2000" b="1" dirty="0" smtClean="0"/>
              <a:t>The sense of territory, frontier &amp; place is powerful on the Internet</a:t>
            </a:r>
          </a:p>
          <a:p>
            <a:r>
              <a:rPr lang="en-US" sz="2000" b="1" dirty="0" smtClean="0"/>
              <a:t>It is amplified by the development of global positioning technologies that allow to experience reality in virtual spaces</a:t>
            </a:r>
          </a:p>
          <a:p>
            <a:r>
              <a:rPr lang="en-US" sz="2000" b="1" dirty="0" smtClean="0"/>
              <a:t>The convergence of technology &amp; culture explains the trend toward “geospatial Humanities” </a:t>
            </a:r>
          </a:p>
          <a:p>
            <a:r>
              <a:rPr lang="en-US" sz="2000" b="1" dirty="0" smtClean="0"/>
              <a:t>Fundamental types of literary maps:</a:t>
            </a:r>
          </a:p>
          <a:p>
            <a:pPr lvl="1"/>
            <a:r>
              <a:rPr lang="en-US" sz="1800" b="1" dirty="0"/>
              <a:t>S</a:t>
            </a:r>
            <a:r>
              <a:rPr lang="en-US" sz="1800" b="1" dirty="0" smtClean="0"/>
              <a:t>eparate literary works</a:t>
            </a:r>
          </a:p>
          <a:p>
            <a:pPr lvl="1"/>
            <a:r>
              <a:rPr lang="en-US" sz="1800" b="1" dirty="0" smtClean="0"/>
              <a:t>Real &amp; fictional routs of particular writers</a:t>
            </a:r>
          </a:p>
          <a:p>
            <a:pPr lvl="1"/>
            <a:r>
              <a:rPr lang="en-US" sz="1800" b="1" dirty="0" smtClean="0"/>
              <a:t>Global positioning of a national literature</a:t>
            </a:r>
          </a:p>
          <a:p>
            <a:pPr lvl="1"/>
            <a:r>
              <a:rPr lang="en-US" sz="1800" b="1" dirty="0" smtClean="0"/>
              <a:t>Literary places in different cities &amp; regions</a:t>
            </a:r>
          </a:p>
          <a:p>
            <a:pPr lvl="1"/>
            <a:r>
              <a:rPr lang="en-US" sz="1800" b="1" dirty="0" smtClean="0"/>
              <a:t>Fictional space in literary works/fantasy worlds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202F-EEFD-46C3-BDB9-7BA22B6BF6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>
                <a:solidFill>
                  <a:srgbClr val="D51DB2"/>
                </a:solidFill>
              </a:rPr>
              <a:t/>
            </a:r>
            <a:br>
              <a:rPr lang="en-US" sz="3600" b="1" dirty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>
                <a:solidFill>
                  <a:srgbClr val="D51DB2"/>
                </a:solidFill>
              </a:rPr>
              <a:t/>
            </a:r>
            <a:br>
              <a:rPr lang="en-US" sz="3600" b="1" dirty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>
                <a:solidFill>
                  <a:srgbClr val="D51DB2"/>
                </a:solidFill>
              </a:rPr>
              <a:t/>
            </a:r>
            <a:br>
              <a:rPr lang="en-US" sz="3600" b="1" dirty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>
                <a:solidFill>
                  <a:srgbClr val="D51DB2"/>
                </a:solidFill>
              </a:rPr>
              <a:t/>
            </a:r>
            <a:br>
              <a:rPr lang="en-US" sz="3600" b="1" dirty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>
                <a:solidFill>
                  <a:srgbClr val="D51DB2"/>
                </a:solidFill>
              </a:rPr>
              <a:t/>
            </a:r>
            <a:br>
              <a:rPr lang="en-US" sz="3600" b="1" dirty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>
                <a:solidFill>
                  <a:srgbClr val="D51DB2"/>
                </a:solidFill>
              </a:rPr>
              <a:t/>
            </a:r>
            <a:br>
              <a:rPr lang="en-US" sz="3600" b="1" dirty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>Why Literary </a:t>
            </a:r>
            <a:r>
              <a:rPr lang="en-US" sz="3600" b="1" dirty="0">
                <a:solidFill>
                  <a:srgbClr val="D51DB2"/>
                </a:solidFill>
              </a:rPr>
              <a:t>Road Trips?</a:t>
            </a:r>
            <a:br>
              <a:rPr lang="en-US" sz="3600" b="1" dirty="0">
                <a:solidFill>
                  <a:srgbClr val="D51DB2"/>
                </a:solidFill>
              </a:rPr>
            </a:br>
            <a:endParaRPr lang="en-US" sz="3600" b="1" dirty="0" smtClean="0">
              <a:solidFill>
                <a:srgbClr val="D51DB2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99038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50000"/>
              </a:lnSpc>
              <a:buClr>
                <a:srgbClr val="D51DB2"/>
              </a:buClr>
              <a:buNone/>
            </a:pPr>
            <a:r>
              <a:rPr lang="en-US" sz="2800" b="1" dirty="0">
                <a:solidFill>
                  <a:schemeClr val="accent2"/>
                </a:solidFill>
                <a:latin typeface="+mj-lt"/>
              </a:rPr>
              <a:t>P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urpose of the Project</a:t>
            </a:r>
          </a:p>
          <a:p>
            <a:pPr marL="0" indent="0" eaLnBrk="1" hangingPunct="1">
              <a:lnSpc>
                <a:spcPct val="150000"/>
              </a:lnSpc>
              <a:buClr>
                <a:srgbClr val="D51DB2"/>
              </a:buClr>
              <a:buNone/>
            </a:pPr>
            <a:r>
              <a:rPr lang="en-US" sz="2000" dirty="0" smtClean="0">
                <a:latin typeface="Franklin Gothic Medium"/>
              </a:rPr>
              <a:t>t</a:t>
            </a:r>
            <a:r>
              <a:rPr lang="en-US" sz="2000" dirty="0" smtClean="0"/>
              <a:t>o</a:t>
            </a:r>
            <a:r>
              <a:rPr lang="en-US" sz="2000" b="1" dirty="0" smtClean="0"/>
              <a:t> help students with visualizing </a:t>
            </a:r>
            <a:r>
              <a:rPr lang="en-US" sz="2000" b="1" dirty="0"/>
              <a:t> </a:t>
            </a:r>
            <a:r>
              <a:rPr lang="en-US" sz="2000" b="1" dirty="0" smtClean="0"/>
              <a:t>literary texts in their  geographical, historical, political, and cultural contexts </a:t>
            </a:r>
          </a:p>
          <a:p>
            <a:pPr eaLnBrk="1" hangingPunct="1">
              <a:lnSpc>
                <a:spcPct val="150000"/>
              </a:lnSpc>
              <a:buClr>
                <a:srgbClr val="D51DB2"/>
              </a:buClr>
            </a:pPr>
            <a:r>
              <a:rPr lang="en-US" sz="2000" b="1" dirty="0" smtClean="0"/>
              <a:t>Geographical  locations</a:t>
            </a:r>
          </a:p>
          <a:p>
            <a:pPr eaLnBrk="1" hangingPunct="1">
              <a:lnSpc>
                <a:spcPct val="150000"/>
              </a:lnSpc>
              <a:buClr>
                <a:srgbClr val="D51DB2"/>
              </a:buClr>
            </a:pPr>
            <a:r>
              <a:rPr lang="en-US" sz="2000" b="1" dirty="0" smtClean="0"/>
              <a:t>Historical events relevant to the plot</a:t>
            </a:r>
          </a:p>
          <a:p>
            <a:pPr eaLnBrk="1" hangingPunct="1">
              <a:lnSpc>
                <a:spcPct val="150000"/>
              </a:lnSpc>
              <a:buClr>
                <a:srgbClr val="D51DB2"/>
              </a:buClr>
            </a:pPr>
            <a:r>
              <a:rPr lang="en-US" sz="2000" b="1" dirty="0" smtClean="0"/>
              <a:t>Everyday cultural practices</a:t>
            </a:r>
          </a:p>
          <a:p>
            <a:pPr eaLnBrk="1" hangingPunct="1">
              <a:lnSpc>
                <a:spcPct val="150000"/>
              </a:lnSpc>
              <a:buClr>
                <a:srgbClr val="D51DB2"/>
              </a:buClr>
            </a:pPr>
            <a:r>
              <a:rPr lang="en-US" sz="2000" b="1" dirty="0" smtClean="0"/>
              <a:t>Cultural artifacts </a:t>
            </a:r>
          </a:p>
          <a:p>
            <a:pPr marL="0" indent="0" eaLnBrk="1" hangingPunct="1">
              <a:lnSpc>
                <a:spcPct val="150000"/>
              </a:lnSpc>
              <a:buClr>
                <a:srgbClr val="D51DB2"/>
              </a:buClr>
              <a:buNone/>
            </a:pPr>
            <a:endParaRPr lang="en-US" sz="2000" b="1" dirty="0" smtClean="0"/>
          </a:p>
          <a:p>
            <a:pPr eaLnBrk="1" hangingPunct="1">
              <a:lnSpc>
                <a:spcPct val="150000"/>
              </a:lnSpc>
              <a:buClr>
                <a:srgbClr val="FEB80A"/>
              </a:buClr>
              <a:buFont typeface="Wingdings 2" pitchFamily="18" charset="2"/>
              <a:buNone/>
            </a:pPr>
            <a:endParaRPr lang="en-US" sz="20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388A05-FA96-4B62-8D98-8E0298F081AE}" type="slidenum">
              <a:rPr lang="en-US">
                <a:solidFill>
                  <a:srgbClr val="4A566A"/>
                </a:solidFill>
              </a:rPr>
              <a:pPr eaLnBrk="1" hangingPunct="1"/>
              <a:t>4</a:t>
            </a:fld>
            <a:endParaRPr lang="en-US" dirty="0">
              <a:solidFill>
                <a:srgbClr val="4A566A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1835426" cy="152637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10" y="2998601"/>
            <a:ext cx="3200400" cy="235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31432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accent2"/>
                </a:solidFill>
              </a:rPr>
              <a:t>Mapping Tools: Google </a:t>
            </a:r>
            <a:r>
              <a:rPr lang="en-US" sz="2800" b="1" dirty="0" err="1" smtClean="0">
                <a:solidFill>
                  <a:schemeClr val="accent2"/>
                </a:solidFill>
              </a:rPr>
              <a:t>MyMaps</a:t>
            </a:r>
            <a:endParaRPr lang="en-US" sz="2800" b="1" dirty="0" smtClean="0">
              <a:solidFill>
                <a:schemeClr val="accent2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What can we do with Google </a:t>
            </a:r>
            <a:r>
              <a:rPr lang="en-US" sz="2000" b="1" dirty="0" err="1" smtClean="0">
                <a:hlinkClick r:id="rId3"/>
              </a:rPr>
              <a:t>MyMaps</a:t>
            </a:r>
            <a:r>
              <a:rPr lang="en-US" sz="2000" b="1" dirty="0" smtClean="0"/>
              <a:t>?</a:t>
            </a:r>
          </a:p>
          <a:p>
            <a:r>
              <a:rPr lang="en-US" sz="2000" b="1" dirty="0" smtClean="0"/>
              <a:t>Create a map, draw lines, shapes, or place marks on it</a:t>
            </a:r>
          </a:p>
          <a:p>
            <a:r>
              <a:rPr lang="en-US" sz="2000" b="1" dirty="0" smtClean="0"/>
              <a:t>Import geographically-specific data:  address or coordinates</a:t>
            </a:r>
          </a:p>
          <a:p>
            <a:r>
              <a:rPr lang="en-US" sz="2000" b="1" dirty="0" smtClean="0"/>
              <a:t>Organize the map with layers to hide or show content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5</a:t>
            </a:fld>
            <a:endParaRPr lang="en-US">
              <a:solidFill>
                <a:srgbClr val="4A566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8" y="3276600"/>
            <a:ext cx="46958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4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31432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accent2"/>
                </a:solidFill>
              </a:rPr>
              <a:t>Mapping Tools: </a:t>
            </a:r>
            <a:r>
              <a:rPr lang="en-US" sz="2800" b="1" dirty="0" err="1" smtClean="0">
                <a:solidFill>
                  <a:schemeClr val="accent2"/>
                </a:solidFill>
              </a:rPr>
              <a:t>ArcGIS</a:t>
            </a:r>
            <a:r>
              <a:rPr lang="en-US" sz="2800" b="1" dirty="0" smtClean="0">
                <a:solidFill>
                  <a:schemeClr val="accent2"/>
                </a:solidFill>
              </a:rPr>
              <a:t> Story Maps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b="1" u="sng" dirty="0" smtClean="0">
                <a:hlinkClick r:id="rId3"/>
              </a:rPr>
              <a:t>ArcGIS Story Maps</a:t>
            </a:r>
            <a:r>
              <a:rPr lang="en-US" sz="2000" b="1" dirty="0" smtClean="0"/>
              <a:t> </a:t>
            </a:r>
            <a:r>
              <a:rPr lang="en-US" sz="2000" b="1" dirty="0"/>
              <a:t> </a:t>
            </a:r>
            <a:r>
              <a:rPr lang="en-US" sz="2000" b="1" dirty="0" smtClean="0"/>
              <a:t>combine maps with text, images &amp; MM                                  </a:t>
            </a:r>
            <a:endParaRPr lang="en-US" sz="2000" dirty="0" smtClean="0"/>
          </a:p>
          <a:p>
            <a:pPr lvl="0"/>
            <a:r>
              <a:rPr lang="en-US" sz="2000" b="1" dirty="0" smtClean="0"/>
              <a:t>Story Maps can be used for virtual tours, travelogues</a:t>
            </a:r>
            <a:endParaRPr lang="en-US" sz="2000" b="1" dirty="0"/>
          </a:p>
          <a:p>
            <a:pPr lvl="0"/>
            <a:r>
              <a:rPr lang="en-US" sz="2000" b="1" dirty="0"/>
              <a:t>Story Maps </a:t>
            </a:r>
            <a:r>
              <a:rPr lang="en-US" sz="2000" b="1" dirty="0" smtClean="0"/>
              <a:t>Gallery with a large collection of examples </a:t>
            </a:r>
            <a:r>
              <a:rPr lang="en-US" sz="2000" dirty="0" smtClean="0"/>
              <a:t> </a:t>
            </a:r>
            <a:endParaRPr lang="en-US" sz="2000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6</a:t>
            </a:fld>
            <a:endParaRPr lang="en-US">
              <a:solidFill>
                <a:srgbClr val="4A566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69437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4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31432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accent2"/>
                </a:solidFill>
              </a:rPr>
              <a:t>Mapping Tools: Night Lab </a:t>
            </a:r>
            <a:r>
              <a:rPr lang="en-US" sz="2800" b="1" dirty="0" err="1" smtClean="0">
                <a:solidFill>
                  <a:schemeClr val="accent2"/>
                </a:solidFill>
              </a:rPr>
              <a:t>StoryMapJS</a:t>
            </a:r>
            <a:endParaRPr lang="en-US" sz="2800" b="1" dirty="0" smtClean="0">
              <a:solidFill>
                <a:schemeClr val="accent2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b="1" u="sng" dirty="0" smtClean="0">
                <a:hlinkClick r:id="rId3"/>
              </a:rPr>
              <a:t>Night Lab </a:t>
            </a:r>
            <a:r>
              <a:rPr lang="en-US" sz="2000" b="1" u="sng" dirty="0" err="1" smtClean="0">
                <a:hlinkClick r:id="rId3"/>
              </a:rPr>
              <a:t>StoryMapJS</a:t>
            </a:r>
            <a:r>
              <a:rPr lang="en-US" sz="2000" b="1" dirty="0" smtClean="0"/>
              <a:t> -free tool </a:t>
            </a:r>
          </a:p>
          <a:p>
            <a:pPr lvl="0"/>
            <a:r>
              <a:rPr lang="en-US" sz="2000" b="1" dirty="0"/>
              <a:t>H</a:t>
            </a:r>
            <a:r>
              <a:rPr lang="en-US" sz="2000" b="1" dirty="0" smtClean="0"/>
              <a:t>ighlights  locations of events</a:t>
            </a:r>
          </a:p>
          <a:p>
            <a:pPr lvl="0"/>
            <a:endParaRPr lang="en-US" sz="2000" b="1" dirty="0"/>
          </a:p>
          <a:p>
            <a:pPr marL="0" lv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Main features:</a:t>
            </a:r>
          </a:p>
          <a:p>
            <a:pPr lvl="0"/>
            <a:endParaRPr lang="en-US" sz="2000" b="1" dirty="0" smtClean="0"/>
          </a:p>
          <a:p>
            <a:pPr lvl="1"/>
            <a:r>
              <a:rPr lang="en-US" sz="2000" b="1" dirty="0" err="1" smtClean="0"/>
              <a:t>Gigapixel</a:t>
            </a:r>
            <a:r>
              <a:rPr lang="en-US" sz="2000" b="1" dirty="0" smtClean="0"/>
              <a:t> - can tell stories with large photographs, works of art, historic maps, and other image files</a:t>
            </a:r>
          </a:p>
          <a:p>
            <a:pPr lvl="1"/>
            <a:r>
              <a:rPr lang="en-US" sz="2000" b="1" dirty="0" err="1" smtClean="0"/>
              <a:t>SnapMap</a:t>
            </a:r>
            <a:r>
              <a:rPr lang="en-US" sz="2000" b="1" dirty="0" smtClean="0"/>
              <a:t> - helps </a:t>
            </a:r>
            <a:r>
              <a:rPr lang="en-US" sz="2000" b="1" dirty="0"/>
              <a:t> </a:t>
            </a:r>
            <a:r>
              <a:rPr lang="en-US" sz="2000" b="1" dirty="0" smtClean="0"/>
              <a:t>create a </a:t>
            </a:r>
            <a:r>
              <a:rPr lang="en-US" sz="2000" b="1" dirty="0" err="1" smtClean="0"/>
              <a:t>StoryMap</a:t>
            </a:r>
            <a:endParaRPr lang="en-US" sz="2000" b="1" dirty="0"/>
          </a:p>
          <a:p>
            <a:pPr lvl="1"/>
            <a:r>
              <a:rPr lang="en-US" sz="2000" b="1" dirty="0" smtClean="0"/>
              <a:t>Places 20 most recent geo-tagged </a:t>
            </a:r>
            <a:r>
              <a:rPr lang="en-US" sz="2000" b="1" dirty="0" err="1" smtClean="0"/>
              <a:t>Instagrams</a:t>
            </a:r>
            <a:r>
              <a:rPr lang="en-US" sz="2000" b="1" dirty="0" smtClean="0"/>
              <a:t>  on a map </a:t>
            </a:r>
            <a:endParaRPr lang="en-US" sz="2000" b="1" dirty="0"/>
          </a:p>
          <a:p>
            <a:pPr lvl="1"/>
            <a:r>
              <a:rPr lang="en-US" sz="2000" b="1" dirty="0"/>
              <a:t>C</a:t>
            </a:r>
            <a:r>
              <a:rPr lang="en-US" sz="2000" b="1" dirty="0" smtClean="0"/>
              <a:t>an be shared instantly</a:t>
            </a:r>
          </a:p>
          <a:p>
            <a:pPr lvl="1"/>
            <a:r>
              <a:rPr lang="en-US" sz="2000" b="1" dirty="0" smtClean="0"/>
              <a:t>Can be edited in </a:t>
            </a:r>
            <a:r>
              <a:rPr lang="en-US" sz="2000" b="1" dirty="0" err="1" smtClean="0"/>
              <a:t>StoryMap's</a:t>
            </a:r>
            <a:r>
              <a:rPr lang="en-US" sz="2000" b="1" dirty="0" smtClean="0"/>
              <a:t> authoring tool, adding media  from other sources</a:t>
            </a:r>
            <a:endParaRPr lang="en-US" sz="2000" b="1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7</a:t>
            </a:fld>
            <a:endParaRPr lang="en-US">
              <a:solidFill>
                <a:srgbClr val="4A566A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15916"/>
            <a:ext cx="3021496" cy="185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4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31432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accent2"/>
                </a:solidFill>
              </a:rPr>
              <a:t>Mapping Tools: Tour Builder Beta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648200"/>
          </a:xfrm>
        </p:spPr>
        <p:txBody>
          <a:bodyPr/>
          <a:lstStyle/>
          <a:p>
            <a:pPr>
              <a:buNone/>
            </a:pPr>
            <a:r>
              <a:rPr lang="en-US" sz="2000" b="1" u="sng" dirty="0" smtClean="0">
                <a:hlinkClick r:id="rId3"/>
              </a:rPr>
              <a:t>Tour Builder Beta</a:t>
            </a:r>
            <a:r>
              <a:rPr lang="en-US" sz="2000" b="1" dirty="0" smtClean="0"/>
              <a:t> (a Google Earth Experiment)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Baskerville Old Face"/>
              </a:rPr>
              <a:t>•</a:t>
            </a:r>
            <a:r>
              <a:rPr lang="en-US" sz="2000" b="1" dirty="0"/>
              <a:t> </a:t>
            </a:r>
            <a:r>
              <a:rPr lang="en-US" sz="2000" b="1" dirty="0" smtClean="0"/>
              <a:t>Shows the places </a:t>
            </a:r>
            <a:r>
              <a:rPr lang="en-US" sz="2000" b="1" dirty="0"/>
              <a:t> </a:t>
            </a:r>
            <a:r>
              <a:rPr lang="en-US" sz="2000" b="1" dirty="0" smtClean="0"/>
              <a:t>visited &amp; the experiences had</a:t>
            </a:r>
          </a:p>
          <a:p>
            <a:pPr>
              <a:buNone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Baskerville Old Face"/>
              </a:rPr>
              <a:t>•</a:t>
            </a:r>
            <a:r>
              <a:rPr lang="en-US" sz="2000" b="1" dirty="0" smtClean="0"/>
              <a:t> Uses Google Earth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Baskerville Old Face"/>
              </a:rPr>
              <a:t>• </a:t>
            </a:r>
            <a:r>
              <a:rPr lang="en-US" sz="2000" b="1" dirty="0"/>
              <a:t> </a:t>
            </a:r>
            <a:r>
              <a:rPr lang="en-US" sz="2000" b="1" dirty="0" smtClean="0"/>
              <a:t>Allows to pick the locations right on the map, add in photos, text, and video, and then share with others</a:t>
            </a:r>
          </a:p>
          <a:p>
            <a:pPr lvl="0">
              <a:buNone/>
            </a:pPr>
            <a:endParaRPr lang="en-US" sz="2000" b="1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8</a:t>
            </a:fld>
            <a:endParaRPr lang="en-US">
              <a:solidFill>
                <a:srgbClr val="4A566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56891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56891"/>
                <a:ext cx="30008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3" y="3730487"/>
            <a:ext cx="6824618" cy="225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4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en-US" sz="2800" b="1" dirty="0" smtClean="0">
                <a:solidFill>
                  <a:schemeClr val="accent2"/>
                </a:solidFill>
              </a:rPr>
              <a:t>Examples of Student Work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202F-EEFD-46C3-BDB9-7BA22B6BF6E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12753"/>
            <a:ext cx="2701724" cy="43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752600"/>
            <a:ext cx="4114799" cy="125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114800" cy="151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82526"/>
            <a:ext cx="4114799" cy="16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755357"/>
            <a:ext cx="117261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nd Quiet Flows the Don by Mikhail Sholokhov — Reviews, Discussion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1371600" cy="17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688</Words>
  <Application>Microsoft Office PowerPoint</Application>
  <PresentationFormat>On-screen Show (4:3)</PresentationFormat>
  <Paragraphs>166</Paragraphs>
  <Slides>17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Training</vt:lpstr>
      <vt:lpstr>               Literary Road Trips: GIS and Digital Mapping Tools   </vt:lpstr>
      <vt:lpstr>Presentation Outline</vt:lpstr>
      <vt:lpstr>Research on New Literary Hybrids  in the Age of MM Expression</vt:lpstr>
      <vt:lpstr>               Why Literary Road Trips? </vt:lpstr>
      <vt:lpstr>Mapping Tools: Google MyMaps</vt:lpstr>
      <vt:lpstr>Mapping Tools: ArcGIS Story Maps</vt:lpstr>
      <vt:lpstr>Mapping Tools: Night Lab StoryMapJS</vt:lpstr>
      <vt:lpstr>Mapping Tools: Tour Builder Beta</vt:lpstr>
      <vt:lpstr>           Examples of Student Work</vt:lpstr>
      <vt:lpstr>And Quiet Flows the Don Virtual Tour:   Student Research</vt:lpstr>
      <vt:lpstr>User Guide:</vt:lpstr>
      <vt:lpstr>Video Recording: CamTasia Studio</vt:lpstr>
      <vt:lpstr>Literary Road Trip: Quiet Don Demo</vt:lpstr>
      <vt:lpstr>   </vt:lpstr>
      <vt:lpstr>                                 Academic Benefits  </vt:lpstr>
      <vt:lpstr>              Discussion: How can we use Literary Road Trips Effectively?</vt:lpstr>
      <vt:lpstr>Contact Information: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Road Trips: GIS and Digital Mapping Tools</dc:title>
  <dc:creator>Luba Iskold</dc:creator>
  <cp:lastModifiedBy>Fulvia Alderiso</cp:lastModifiedBy>
  <cp:revision>45</cp:revision>
  <dcterms:created xsi:type="dcterms:W3CDTF">2016-03-01T01:57:35Z</dcterms:created>
  <dcterms:modified xsi:type="dcterms:W3CDTF">2016-03-30T21:08:57Z</dcterms:modified>
</cp:coreProperties>
</file>